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 Black" panose="020B060402020202020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xHV/8PQn8j5BZ7GISnLrFl7Eb5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570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5525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75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97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60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208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181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443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677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4215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54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5759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266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00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337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6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42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01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01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828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33" descr="Graphical user interface, webs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72732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3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8016311" y="4485219"/>
            <a:ext cx="803224" cy="115464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3"/>
          <p:cNvSpPr/>
          <p:nvPr/>
        </p:nvSpPr>
        <p:spPr>
          <a:xfrm>
            <a:off x="8016311" y="1321374"/>
            <a:ext cx="3662667" cy="2593592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9525" cap="flat" cmpd="sng">
            <a:solidFill>
              <a:srgbClr val="F7CA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3"/>
          <p:cNvSpPr txBox="1"/>
          <p:nvPr/>
        </p:nvSpPr>
        <p:spPr>
          <a:xfrm>
            <a:off x="8610601" y="1731605"/>
            <a:ext cx="27432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Friends Series</a:t>
            </a:r>
            <a:endParaRPr/>
          </a:p>
        </p:txBody>
      </p:sp>
      <p:sp>
        <p:nvSpPr>
          <p:cNvPr id="101" name="Google Shape;101;p33"/>
          <p:cNvSpPr txBox="1"/>
          <p:nvPr/>
        </p:nvSpPr>
        <p:spPr>
          <a:xfrm>
            <a:off x="8950164" y="5167294"/>
            <a:ext cx="44358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2">
            <a:alphaModFix/>
          </a:blip>
          <a:srcRect l="-2622" t="-1638" r="-2712" b="-1689"/>
          <a:stretch/>
        </p:blipFill>
        <p:spPr>
          <a:xfrm>
            <a:off x="172710" y="6036728"/>
            <a:ext cx="50110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 txBox="1"/>
          <p:nvPr/>
        </p:nvSpPr>
        <p:spPr>
          <a:xfrm>
            <a:off x="873284" y="6449439"/>
            <a:ext cx="668464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8" name="Google Shape;28;p23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6495" y="6148765"/>
            <a:ext cx="1249138" cy="78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9" name="Google Shape;159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7" name="Google Shape;16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 l="-2622" t="-1638" r="-2712" b="-1689"/>
          <a:stretch/>
        </p:blipFill>
        <p:spPr>
          <a:xfrm>
            <a:off x="104085" y="6077707"/>
            <a:ext cx="50110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4"/>
          <p:cNvSpPr txBox="1"/>
          <p:nvPr/>
        </p:nvSpPr>
        <p:spPr>
          <a:xfrm>
            <a:off x="696278" y="6492875"/>
            <a:ext cx="668464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37" name="Google Shape;37;p24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3615" y="6077707"/>
            <a:ext cx="1249138" cy="78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/>
          </a:blip>
          <a:srcRect l="-2622" t="-1638" r="-2712" b="-1689"/>
          <a:stretch/>
        </p:blipFill>
        <p:spPr>
          <a:xfrm>
            <a:off x="172710" y="6036728"/>
            <a:ext cx="50110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5"/>
          <p:cNvSpPr txBox="1"/>
          <p:nvPr/>
        </p:nvSpPr>
        <p:spPr>
          <a:xfrm>
            <a:off x="873284" y="6449439"/>
            <a:ext cx="6684643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46" name="Google Shape;46;p25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3615" y="6077707"/>
            <a:ext cx="1249138" cy="780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hyperlink" Target="http://drive.google.com/file/d/1-CzdMrAlTmESsWj2Al6oSG9kj8QNAc5D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/>
          <p:nvPr/>
        </p:nvSpPr>
        <p:spPr>
          <a:xfrm>
            <a:off x="192741" y="161364"/>
            <a:ext cx="11806518" cy="6535271"/>
          </a:xfrm>
          <a:prstGeom prst="roundRect">
            <a:avLst>
              <a:gd name="adj" fmla="val 5967"/>
            </a:avLst>
          </a:prstGeom>
          <a:solidFill>
            <a:srgbClr val="DBDAD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1588" y="5150224"/>
            <a:ext cx="2023783" cy="1707777"/>
          </a:xfrm>
          <a:prstGeom prst="rtTriangl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"/>
          <p:cNvSpPr/>
          <p:nvPr/>
        </p:nvSpPr>
        <p:spPr>
          <a:xfrm>
            <a:off x="397343" y="4625788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"/>
          <p:cNvSpPr/>
          <p:nvPr/>
        </p:nvSpPr>
        <p:spPr>
          <a:xfrm rot="10800000">
            <a:off x="10393362" y="0"/>
            <a:ext cx="1863353" cy="1838047"/>
          </a:xfrm>
          <a:prstGeom prst="rtTriangle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"/>
          <p:cNvSpPr/>
          <p:nvPr/>
        </p:nvSpPr>
        <p:spPr>
          <a:xfrm rot="10800000">
            <a:off x="9375496" y="0"/>
            <a:ext cx="2414681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5469753" y="3121818"/>
            <a:ext cx="6096305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"/>
          <p:cNvSpPr/>
          <p:nvPr/>
        </p:nvSpPr>
        <p:spPr>
          <a:xfrm>
            <a:off x="6913376" y="4453499"/>
            <a:ext cx="4652683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B: Grammar</a:t>
            </a:r>
            <a:endParaRPr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"/>
          <p:cNvSpPr txBox="1"/>
          <p:nvPr/>
        </p:nvSpPr>
        <p:spPr>
          <a:xfrm>
            <a:off x="5617836" y="3274464"/>
            <a:ext cx="5948100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+mj-lt"/>
                <a:ea typeface="Lato Black"/>
                <a:cs typeface="Lato Black"/>
                <a:sym typeface="Lato Black"/>
              </a:rPr>
              <a:t>Unit 0: Introduction</a:t>
            </a:r>
            <a:endParaRPr sz="4800" b="1" i="0" u="none" strike="noStrike" cap="none" dirty="0">
              <a:solidFill>
                <a:schemeClr val="lt1"/>
              </a:solidFill>
              <a:latin typeface="+mj-lt"/>
              <a:ea typeface="Lato Black"/>
              <a:cs typeface="Lato Black"/>
              <a:sym typeface="Lato Black"/>
            </a:endParaRPr>
          </a:p>
        </p:txBody>
      </p:sp>
      <p:pic>
        <p:nvPicPr>
          <p:cNvPr id="194" name="Google Shape;19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8314" y="740841"/>
            <a:ext cx="3349490" cy="448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0941" y="5548218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97726" y="2575171"/>
            <a:ext cx="2527312" cy="64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/>
          <p:nvPr/>
        </p:nvSpPr>
        <p:spPr>
          <a:xfrm>
            <a:off x="1070770" y="1050704"/>
            <a:ext cx="10055441" cy="5657267"/>
          </a:xfrm>
          <a:prstGeom prst="rect">
            <a:avLst/>
          </a:prstGeom>
          <a:solidFill>
            <a:srgbClr val="E1EFD8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 txBox="1"/>
          <p:nvPr/>
        </p:nvSpPr>
        <p:spPr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0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0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334" name="Google Shape;33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0"/>
          <p:cNvSpPr txBox="1"/>
          <p:nvPr/>
        </p:nvSpPr>
        <p:spPr>
          <a:xfrm>
            <a:off x="1203293" y="929112"/>
            <a:ext cx="9162284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I’m doing my homework after school.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I do my homework after school.</a:t>
            </a:r>
            <a:endParaRPr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Joe is learning to drive.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Many teenagers learn to drive when they are seventeen.</a:t>
            </a:r>
            <a:endParaRPr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Mark plays the guitar.</a:t>
            </a:r>
            <a:b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Mark is playing the guitar.</a:t>
            </a:r>
            <a:endParaRPr dirty="0"/>
          </a:p>
        </p:txBody>
      </p:sp>
      <p:sp>
        <p:nvSpPr>
          <p:cNvPr id="336" name="Google Shape;336;p10"/>
          <p:cNvSpPr/>
          <p:nvPr/>
        </p:nvSpPr>
        <p:spPr>
          <a:xfrm>
            <a:off x="424739" y="56810"/>
            <a:ext cx="11347504" cy="95172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0"/>
          <p:cNvPicPr preferRelativeResize="0"/>
          <p:nvPr/>
        </p:nvPicPr>
        <p:blipFill rotWithShape="1">
          <a:blip r:embed="rId5">
            <a:alphaModFix/>
          </a:blip>
          <a:srcRect b="7073"/>
          <a:stretch/>
        </p:blipFill>
        <p:spPr>
          <a:xfrm>
            <a:off x="1561193" y="56810"/>
            <a:ext cx="9074596" cy="96983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0"/>
          <p:cNvSpPr txBox="1"/>
          <p:nvPr/>
        </p:nvSpPr>
        <p:spPr>
          <a:xfrm>
            <a:off x="1561192" y="1707776"/>
            <a:ext cx="89369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have arranged to do my homework after school today.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0"/>
          <p:cNvSpPr txBox="1"/>
          <p:nvPr/>
        </p:nvSpPr>
        <p:spPr>
          <a:xfrm>
            <a:off x="1538559" y="2530613"/>
            <a:ext cx="8120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always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my homework after school.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0"/>
          <p:cNvSpPr txBox="1"/>
          <p:nvPr/>
        </p:nvSpPr>
        <p:spPr>
          <a:xfrm>
            <a:off x="1538559" y="3421964"/>
            <a:ext cx="8120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Joe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learning to drive at the moment,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0"/>
          <p:cNvSpPr txBox="1"/>
          <p:nvPr/>
        </p:nvSpPr>
        <p:spPr>
          <a:xfrm>
            <a:off x="1538559" y="4265799"/>
            <a:ext cx="8120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 fact.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0"/>
          <p:cNvSpPr txBox="1"/>
          <p:nvPr/>
        </p:nvSpPr>
        <p:spPr>
          <a:xfrm>
            <a:off x="1538559" y="5109634"/>
            <a:ext cx="8120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a fact.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0"/>
          <p:cNvSpPr txBox="1"/>
          <p:nvPr/>
        </p:nvSpPr>
        <p:spPr>
          <a:xfrm>
            <a:off x="1538559" y="5947239"/>
            <a:ext cx="81206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playing the guitar at this moment.</a:t>
            </a:r>
            <a:endParaRPr sz="2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1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1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sp>
        <p:nvSpPr>
          <p:cNvPr id="350" name="Google Shape;350;p11"/>
          <p:cNvSpPr txBox="1"/>
          <p:nvPr/>
        </p:nvSpPr>
        <p:spPr>
          <a:xfrm>
            <a:off x="1070770" y="942949"/>
            <a:ext cx="10055441" cy="5765021"/>
          </a:xfrm>
          <a:prstGeom prst="rect">
            <a:avLst/>
          </a:prstGeom>
          <a:solidFill>
            <a:srgbClr val="E1EFD8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1" name="Google Shape;35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1"/>
          <p:cNvSpPr/>
          <p:nvPr/>
        </p:nvSpPr>
        <p:spPr>
          <a:xfrm>
            <a:off x="424739" y="-13213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7053" y="960433"/>
            <a:ext cx="6819259" cy="5694628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354" name="Google Shape;354;p11"/>
          <p:cNvSpPr txBox="1"/>
          <p:nvPr/>
        </p:nvSpPr>
        <p:spPr>
          <a:xfrm>
            <a:off x="7136038" y="1321313"/>
            <a:ext cx="16405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‘m waiting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1"/>
          <p:cNvSpPr txBox="1"/>
          <p:nvPr/>
        </p:nvSpPr>
        <p:spPr>
          <a:xfrm>
            <a:off x="3899453" y="1823319"/>
            <a:ext cx="22651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 you going</a:t>
            </a:r>
            <a:endParaRPr sz="23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4991937" y="2098718"/>
            <a:ext cx="22651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 playing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"/>
          <p:cNvSpPr txBox="1"/>
          <p:nvPr/>
        </p:nvSpPr>
        <p:spPr>
          <a:xfrm>
            <a:off x="4223644" y="2315111"/>
            <a:ext cx="76829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1"/>
          <p:cNvSpPr txBox="1"/>
          <p:nvPr/>
        </p:nvSpPr>
        <p:spPr>
          <a:xfrm>
            <a:off x="4763075" y="2816251"/>
            <a:ext cx="1835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he doing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1"/>
          <p:cNvSpPr txBox="1"/>
          <p:nvPr/>
        </p:nvSpPr>
        <p:spPr>
          <a:xfrm>
            <a:off x="4087581" y="3072119"/>
            <a:ext cx="1835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don’t know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1"/>
          <p:cNvSpPr txBox="1"/>
          <p:nvPr/>
        </p:nvSpPr>
        <p:spPr>
          <a:xfrm>
            <a:off x="7658143" y="3034239"/>
            <a:ext cx="23151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isn’t answering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1"/>
          <p:cNvSpPr txBox="1"/>
          <p:nvPr/>
        </p:nvSpPr>
        <p:spPr>
          <a:xfrm>
            <a:off x="7996649" y="3814396"/>
            <a:ext cx="231513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‘m not buying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 txBox="1"/>
          <p:nvPr/>
        </p:nvSpPr>
        <p:spPr>
          <a:xfrm>
            <a:off x="7549407" y="4048476"/>
            <a:ext cx="604315" cy="47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‘m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1"/>
          <p:cNvSpPr txBox="1"/>
          <p:nvPr/>
        </p:nvSpPr>
        <p:spPr>
          <a:xfrm>
            <a:off x="3917163" y="4301912"/>
            <a:ext cx="14917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looking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1"/>
          <p:cNvSpPr txBox="1"/>
          <p:nvPr/>
        </p:nvSpPr>
        <p:spPr>
          <a:xfrm>
            <a:off x="3943960" y="4550469"/>
            <a:ext cx="194530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you like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1"/>
          <p:cNvSpPr txBox="1"/>
          <p:nvPr/>
        </p:nvSpPr>
        <p:spPr>
          <a:xfrm>
            <a:off x="3944057" y="4812573"/>
            <a:ext cx="20487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you want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1"/>
          <p:cNvSpPr txBox="1"/>
          <p:nvPr/>
        </p:nvSpPr>
        <p:spPr>
          <a:xfrm>
            <a:off x="5324556" y="5085225"/>
            <a:ext cx="25991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‘m not wearing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1"/>
          <p:cNvSpPr txBox="1"/>
          <p:nvPr/>
        </p:nvSpPr>
        <p:spPr>
          <a:xfrm>
            <a:off x="3930513" y="5579464"/>
            <a:ext cx="25809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 you wearing</a:t>
            </a:r>
            <a:endParaRPr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1"/>
          <p:cNvSpPr txBox="1"/>
          <p:nvPr/>
        </p:nvSpPr>
        <p:spPr>
          <a:xfrm>
            <a:off x="5972829" y="6046151"/>
            <a:ext cx="21114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don’t need</a:t>
            </a:r>
            <a:endParaRPr/>
          </a:p>
        </p:txBody>
      </p:sp>
      <p:pic>
        <p:nvPicPr>
          <p:cNvPr id="369" name="Google Shape;36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7847" y="-27294"/>
            <a:ext cx="7983942" cy="909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1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9575" y="1055052"/>
            <a:ext cx="768274" cy="76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"/>
          <p:cNvSpPr/>
          <p:nvPr/>
        </p:nvSpPr>
        <p:spPr>
          <a:xfrm>
            <a:off x="1539239" y="277178"/>
            <a:ext cx="9387840" cy="168756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1" i="0" dirty="0">
                <a:ln w="38100" cap="flat" cmpd="sng">
                  <a:solidFill>
                    <a:srgbClr val="C55A1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D966"/>
                </a:solidFill>
                <a:latin typeface="+mj-lt"/>
              </a:rPr>
              <a:t>Pair - Work </a:t>
            </a:r>
          </a:p>
        </p:txBody>
      </p:sp>
      <p:pic>
        <p:nvPicPr>
          <p:cNvPr id="376" name="Google Shape;376;p12" descr="Pair Work Clipart – Clipartxtras throughout Student Partner Clipart »  Clipart Station"/>
          <p:cNvPicPr preferRelativeResize="0"/>
          <p:nvPr/>
        </p:nvPicPr>
        <p:blipFill rotWithShape="1">
          <a:blip r:embed="rId3">
            <a:alphaModFix/>
          </a:blip>
          <a:srcRect t="16928"/>
          <a:stretch/>
        </p:blipFill>
        <p:spPr>
          <a:xfrm>
            <a:off x="2435576" y="2128354"/>
            <a:ext cx="7595167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12"/>
          <p:cNvPicPr preferRelativeResize="0"/>
          <p:nvPr/>
        </p:nvPicPr>
        <p:blipFill rotWithShape="1">
          <a:blip r:embed="rId5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2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13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3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387" name="Google Shape;38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13"/>
          <p:cNvSpPr/>
          <p:nvPr/>
        </p:nvSpPr>
        <p:spPr>
          <a:xfrm>
            <a:off x="424739" y="131729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3"/>
          <p:cNvSpPr txBox="1"/>
          <p:nvPr/>
        </p:nvSpPr>
        <p:spPr>
          <a:xfrm>
            <a:off x="2006102" y="1603761"/>
            <a:ext cx="9184725" cy="341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you usually do at the weekend?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are you doing this weekend?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do you usually do during the school holidays?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What are you doing next school holiday?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3312" y="111289"/>
            <a:ext cx="9811512" cy="92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543" y="1700784"/>
            <a:ext cx="10085893" cy="332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4"/>
          <p:cNvSpPr/>
          <p:nvPr/>
        </p:nvSpPr>
        <p:spPr>
          <a:xfrm>
            <a:off x="424739" y="131729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314" y="1478497"/>
            <a:ext cx="8487960" cy="666843"/>
          </a:xfrm>
          <a:prstGeom prst="rect">
            <a:avLst/>
          </a:prstGeom>
          <a:noFill/>
          <a:ln w="38100" cap="sq" cmpd="sng">
            <a:solidFill>
              <a:srgbClr val="CC99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00" name="Google Shape;4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4314" y="111289"/>
            <a:ext cx="7557425" cy="928537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4"/>
          <p:cNvSpPr txBox="1"/>
          <p:nvPr/>
        </p:nvSpPr>
        <p:spPr>
          <a:xfrm>
            <a:off x="811225" y="3641777"/>
            <a:ext cx="488149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usually hang out with my best friends at the weekend.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8294" y="2785403"/>
            <a:ext cx="5621258" cy="360054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4"/>
          <p:cNvSpPr txBox="1"/>
          <p:nvPr/>
        </p:nvSpPr>
        <p:spPr>
          <a:xfrm>
            <a:off x="2441448" y="2370338"/>
            <a:ext cx="76718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This question uses the present simple tense !!!</a:t>
            </a:r>
            <a:endParaRPr sz="2800" i="1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>
            <a:off x="424739" y="131729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314" y="111289"/>
            <a:ext cx="7557425" cy="92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7657" y="1252629"/>
            <a:ext cx="7506748" cy="704948"/>
          </a:xfrm>
          <a:prstGeom prst="rect">
            <a:avLst/>
          </a:prstGeom>
          <a:noFill/>
          <a:ln w="38100" cap="sq" cmpd="sng">
            <a:solidFill>
              <a:srgbClr val="CC99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12" name="Google Shape;41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4657" y="2757894"/>
            <a:ext cx="5962650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5"/>
          <p:cNvSpPr txBox="1"/>
          <p:nvPr/>
        </p:nvSpPr>
        <p:spPr>
          <a:xfrm>
            <a:off x="2350116" y="2116036"/>
            <a:ext cx="77218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This question uses the present continuous tense !!!</a:t>
            </a:r>
            <a:endParaRPr sz="2800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5"/>
          <p:cNvSpPr txBox="1"/>
          <p:nvPr/>
        </p:nvSpPr>
        <p:spPr>
          <a:xfrm>
            <a:off x="811225" y="3641777"/>
            <a:ext cx="488149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am having a BBQ party with my family.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/>
          <p:nvPr/>
        </p:nvSpPr>
        <p:spPr>
          <a:xfrm>
            <a:off x="811225" y="3646221"/>
            <a:ext cx="488149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usually travel to some tourist attractions in Vietnam during the school holidays. 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6"/>
          <p:cNvSpPr/>
          <p:nvPr/>
        </p:nvSpPr>
        <p:spPr>
          <a:xfrm>
            <a:off x="424739" y="131729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314" y="111289"/>
            <a:ext cx="7557425" cy="92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4423" y="1272762"/>
            <a:ext cx="10237819" cy="650746"/>
          </a:xfrm>
          <a:prstGeom prst="rect">
            <a:avLst/>
          </a:prstGeom>
          <a:noFill/>
          <a:ln w="38100" cap="sq" cmpd="sng">
            <a:solidFill>
              <a:srgbClr val="CC99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24" name="Google Shape;42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1988" y="2791725"/>
            <a:ext cx="5206070" cy="3365643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6"/>
          <p:cNvSpPr txBox="1"/>
          <p:nvPr/>
        </p:nvSpPr>
        <p:spPr>
          <a:xfrm>
            <a:off x="3121707" y="2096006"/>
            <a:ext cx="74550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This question uses the present simple tense !!!</a:t>
            </a:r>
            <a:endParaRPr sz="2800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7"/>
          <p:cNvSpPr txBox="1"/>
          <p:nvPr/>
        </p:nvSpPr>
        <p:spPr>
          <a:xfrm>
            <a:off x="811225" y="3636505"/>
            <a:ext cx="488149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am visiting Hoi An for a few days with my cousins. 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7"/>
          <p:cNvSpPr/>
          <p:nvPr/>
        </p:nvSpPr>
        <p:spPr>
          <a:xfrm>
            <a:off x="424739" y="131729"/>
            <a:ext cx="11347504" cy="88958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4314" y="111289"/>
            <a:ext cx="7557425" cy="92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5119" y="1316180"/>
            <a:ext cx="8507012" cy="695422"/>
          </a:xfrm>
          <a:prstGeom prst="rect">
            <a:avLst/>
          </a:prstGeom>
          <a:noFill/>
          <a:ln w="38100" cap="sq" cmpd="sng">
            <a:solidFill>
              <a:srgbClr val="CC99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435" name="Google Shape;435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3026" y="2964866"/>
            <a:ext cx="5263268" cy="2950112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7"/>
          <p:cNvSpPr txBox="1"/>
          <p:nvPr/>
        </p:nvSpPr>
        <p:spPr>
          <a:xfrm>
            <a:off x="2641435" y="2146781"/>
            <a:ext cx="77943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This question uses the present continuous tense !!!</a:t>
            </a:r>
            <a:endParaRPr sz="2800" i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442" name="Google Shape;442;p1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"/>
            <a:ext cx="12192000" cy="6856413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18"/>
          <p:cNvSpPr/>
          <p:nvPr/>
        </p:nvSpPr>
        <p:spPr>
          <a:xfrm>
            <a:off x="573520" y="1602426"/>
            <a:ext cx="11035129" cy="25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🏵  Learn by heart all the new words</a:t>
            </a:r>
            <a:endParaRPr sz="4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🏵 Prepare for next lesson – vocabulary: Describing people</a:t>
            </a:r>
            <a:endParaRPr sz="4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18"/>
          <p:cNvSpPr/>
          <p:nvPr/>
        </p:nvSpPr>
        <p:spPr>
          <a:xfrm>
            <a:off x="3530897" y="427210"/>
            <a:ext cx="4572000" cy="9620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latin typeface="Ribeye"/>
              </a:rPr>
              <a:t>Homework </a:t>
            </a:r>
          </a:p>
        </p:txBody>
      </p:sp>
      <p:sp>
        <p:nvSpPr>
          <p:cNvPr id="445" name="Google Shape;445;p18"/>
          <p:cNvSpPr/>
          <p:nvPr/>
        </p:nvSpPr>
        <p:spPr>
          <a:xfrm>
            <a:off x="211393" y="2012619"/>
            <a:ext cx="11769213" cy="80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6256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6" name="Google Shape;44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8"/>
          <p:cNvPicPr preferRelativeResize="0"/>
          <p:nvPr/>
        </p:nvPicPr>
        <p:blipFill rotWithShape="1">
          <a:blip r:embed="rId5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8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9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9"/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455" name="Google Shape;455;p19" descr="Graphical user interface, webs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6812" y="784907"/>
            <a:ext cx="6438376" cy="512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"/>
          <p:cNvSpPr txBox="1"/>
          <p:nvPr/>
        </p:nvSpPr>
        <p:spPr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04" name="Google Shape;2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19139" y="2327388"/>
            <a:ext cx="7904706" cy="218822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"/>
          <p:cNvSpPr/>
          <p:nvPr/>
        </p:nvSpPr>
        <p:spPr>
          <a:xfrm>
            <a:off x="-40321" y="0"/>
            <a:ext cx="3247835" cy="1818296"/>
          </a:xfrm>
          <a:prstGeom prst="cloud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3053931" y="2773575"/>
            <a:ext cx="6797245" cy="13624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"/>
          <p:cNvSpPr txBox="1"/>
          <p:nvPr/>
        </p:nvSpPr>
        <p:spPr>
          <a:xfrm>
            <a:off x="3313840" y="3063428"/>
            <a:ext cx="653733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people doing?</a:t>
            </a:r>
            <a:endParaRPr sz="4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"/>
          <p:cNvSpPr/>
          <p:nvPr/>
        </p:nvSpPr>
        <p:spPr>
          <a:xfrm rot="-3148773">
            <a:off x="3171735" y="1276712"/>
            <a:ext cx="475089" cy="976165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"/>
          <p:cNvSpPr txBox="1"/>
          <p:nvPr/>
        </p:nvSpPr>
        <p:spPr>
          <a:xfrm>
            <a:off x="327438" y="321349"/>
            <a:ext cx="288007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girl on the left is playing the guitar and laughing.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5466014" y="5537791"/>
            <a:ext cx="4532452" cy="1064170"/>
          </a:xfrm>
          <a:prstGeom prst="flowChartTerminator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2CC"/>
                </a:solidFill>
                <a:latin typeface="Calibri"/>
                <a:ea typeface="Calibri"/>
                <a:cs typeface="Calibri"/>
                <a:sym typeface="Calibri"/>
              </a:rPr>
              <a:t>The other people are listening to her.</a:t>
            </a:r>
            <a:endParaRPr sz="2400" b="1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3919070" y="135794"/>
            <a:ext cx="2889252" cy="1361833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The boys are wearing jeans and T-shirts</a:t>
            </a:r>
            <a:endParaRPr sz="24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"/>
          <p:cNvSpPr/>
          <p:nvPr/>
        </p:nvSpPr>
        <p:spPr>
          <a:xfrm rot="-3148773">
            <a:off x="5903564" y="1519013"/>
            <a:ext cx="357854" cy="734648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"/>
          <p:cNvSpPr/>
          <p:nvPr/>
        </p:nvSpPr>
        <p:spPr>
          <a:xfrm rot="8370602" flipH="1">
            <a:off x="6913152" y="4523806"/>
            <a:ext cx="345604" cy="104779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"/>
          <p:cNvSpPr/>
          <p:nvPr/>
        </p:nvSpPr>
        <p:spPr>
          <a:xfrm rot="10800000" flipH="1">
            <a:off x="7416184" y="4582240"/>
            <a:ext cx="282817" cy="88802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"/>
          <p:cNvSpPr/>
          <p:nvPr/>
        </p:nvSpPr>
        <p:spPr>
          <a:xfrm rot="-8408500" flipH="1">
            <a:off x="7853154" y="4510932"/>
            <a:ext cx="345604" cy="104779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"/>
          <p:cNvSpPr/>
          <p:nvPr/>
        </p:nvSpPr>
        <p:spPr>
          <a:xfrm rot="3578918">
            <a:off x="7729637" y="1220781"/>
            <a:ext cx="476164" cy="1069378"/>
          </a:xfrm>
          <a:prstGeom prst="downArrow">
            <a:avLst>
              <a:gd name="adj1" fmla="val 38761"/>
              <a:gd name="adj2" fmla="val 50000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8223911" y="-92438"/>
            <a:ext cx="3941072" cy="1811785"/>
          </a:xfrm>
          <a:prstGeom prst="cloud">
            <a:avLst/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enjoying themselves.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7089873" flipH="1">
            <a:off x="4911838" y="4317322"/>
            <a:ext cx="469128" cy="119461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A9A9A"/>
              </a:gs>
              <a:gs pos="50000">
                <a:srgbClr val="8D8D8D"/>
              </a:gs>
              <a:gs pos="100000">
                <a:srgbClr val="787878"/>
              </a:gs>
            </a:gsLst>
            <a:lin ang="5400000" scaled="0"/>
          </a:gra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917867" y="5026522"/>
            <a:ext cx="3611329" cy="1393697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474747"/>
              </a:gs>
              <a:gs pos="50000">
                <a:schemeClr val="dk1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Everyone is sitting on the grass and having fun.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0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355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9A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0"/>
          <p:cNvSpPr txBox="1"/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9A4E"/>
              </a:buClr>
              <a:buSzPts val="7197"/>
              <a:buFont typeface="Lato Black"/>
              <a:buNone/>
            </a:pPr>
            <a:r>
              <a:rPr lang="en-US" sz="7197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Thank you!</a:t>
            </a:r>
            <a:endParaRPr/>
          </a:p>
        </p:txBody>
      </p:sp>
      <p:pic>
        <p:nvPicPr>
          <p:cNvPr id="462" name="Google Shape;462;p20"/>
          <p:cNvPicPr preferRelativeResize="0"/>
          <p:nvPr/>
        </p:nvPicPr>
        <p:blipFill rotWithShape="1">
          <a:blip r:embed="rId4">
            <a:alphaModFix/>
          </a:blip>
          <a:srcRect l="-2622" t="-1638" r="-2712" b="-1689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0"/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9A4E"/>
                </a:solidFill>
                <a:latin typeface="Calibri"/>
                <a:ea typeface="Calibri"/>
                <a:cs typeface="Calibri"/>
                <a:sym typeface="Calibri"/>
              </a:rPr>
              <a:t>CTCP ĐẦU TƯ VÀ PHÁT TRIỂN GIÁO DỤC PHƯƠNG NAM</a:t>
            </a:r>
            <a:endParaRPr/>
          </a:p>
        </p:txBody>
      </p:sp>
      <p:pic>
        <p:nvPicPr>
          <p:cNvPr id="464" name="Google Shape;4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5559" y="5309325"/>
            <a:ext cx="1181100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 b="8938"/>
          <a:stretch/>
        </p:blipFill>
        <p:spPr>
          <a:xfrm>
            <a:off x="0" y="-6910"/>
            <a:ext cx="12164983" cy="686491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"/>
          <p:cNvSpPr txBox="1"/>
          <p:nvPr/>
        </p:nvSpPr>
        <p:spPr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"/>
          <p:cNvPicPr preferRelativeResize="0"/>
          <p:nvPr/>
        </p:nvPicPr>
        <p:blipFill rotWithShape="1">
          <a:blip r:embed="rId4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29" name="Google Shape;2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"/>
          <p:cNvPicPr preferRelativeResize="0"/>
          <p:nvPr/>
        </p:nvPicPr>
        <p:blipFill rotWithShape="1">
          <a:blip r:embed="rId6">
            <a:alphaModFix/>
          </a:blip>
          <a:srcRect r="2678" b="5093"/>
          <a:stretch/>
        </p:blipFill>
        <p:spPr>
          <a:xfrm>
            <a:off x="1" y="603631"/>
            <a:ext cx="12191999" cy="2692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88333" y="3263100"/>
            <a:ext cx="36766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5477" y="1017106"/>
            <a:ext cx="6056592" cy="576975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238" name="Google Shape;238;p4"/>
          <p:cNvSpPr/>
          <p:nvPr/>
        </p:nvSpPr>
        <p:spPr>
          <a:xfrm>
            <a:off x="424739" y="110384"/>
            <a:ext cx="11347504" cy="83371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"/>
          <p:cNvSpPr txBox="1"/>
          <p:nvPr/>
        </p:nvSpPr>
        <p:spPr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43" name="Google Shape;243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50999" y="110384"/>
            <a:ext cx="9427672" cy="87109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4"/>
          <p:cNvSpPr/>
          <p:nvPr/>
        </p:nvSpPr>
        <p:spPr>
          <a:xfrm>
            <a:off x="4627689" y="5500468"/>
            <a:ext cx="1470802" cy="374609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431" y="1419897"/>
            <a:ext cx="5863812" cy="703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708" y="1326820"/>
            <a:ext cx="3343442" cy="79673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"/>
          <p:cNvSpPr/>
          <p:nvPr/>
        </p:nvSpPr>
        <p:spPr>
          <a:xfrm flipH="1">
            <a:off x="5425898" y="1419897"/>
            <a:ext cx="45719" cy="4090501"/>
          </a:xfrm>
          <a:prstGeom prst="flowChartProcess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5"/>
          <p:cNvSpPr txBox="1"/>
          <p:nvPr/>
        </p:nvSpPr>
        <p:spPr>
          <a:xfrm>
            <a:off x="837708" y="2538132"/>
            <a:ext cx="4036044" cy="5231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+   V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(inf./s/</a:t>
            </a:r>
            <a:r>
              <a:rPr lang="en-US" sz="28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    + O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5"/>
          <p:cNvSpPr txBox="1"/>
          <p:nvPr/>
        </p:nvSpPr>
        <p:spPr>
          <a:xfrm>
            <a:off x="5891655" y="2175494"/>
            <a:ext cx="5672587" cy="138499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	am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+	is	+ V_ing        +	O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are     </a:t>
            </a:r>
            <a:endParaRPr/>
          </a:p>
        </p:txBody>
      </p:sp>
      <p:sp>
        <p:nvSpPr>
          <p:cNvPr id="254" name="Google Shape;254;p5"/>
          <p:cNvSpPr/>
          <p:nvPr/>
        </p:nvSpPr>
        <p:spPr>
          <a:xfrm>
            <a:off x="424739" y="110384"/>
            <a:ext cx="11347504" cy="83371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LOOK AT TWO SENTENCES. WHAT IS THE DIFFERENCE?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5"/>
          <p:cNvSpPr txBox="1"/>
          <p:nvPr/>
        </p:nvSpPr>
        <p:spPr>
          <a:xfrm>
            <a:off x="710867" y="3417381"/>
            <a:ext cx="46566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friends and I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soccer on Sundays.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5"/>
          <p:cNvSpPr txBox="1"/>
          <p:nvPr/>
        </p:nvSpPr>
        <p:spPr>
          <a:xfrm>
            <a:off x="5891654" y="3695485"/>
            <a:ext cx="567258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are learning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English.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5"/>
          <p:cNvSpPr txBox="1"/>
          <p:nvPr/>
        </p:nvSpPr>
        <p:spPr>
          <a:xfrm>
            <a:off x="6004192" y="4649592"/>
            <a:ext cx="544750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PRESENT CONTINUOUS!!!</a:t>
            </a:r>
            <a:endParaRPr sz="5400" b="1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5"/>
          <p:cNvSpPr/>
          <p:nvPr/>
        </p:nvSpPr>
        <p:spPr>
          <a:xfrm>
            <a:off x="330505" y="5048733"/>
            <a:ext cx="501419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PRESENT SIMPLE</a:t>
            </a:r>
            <a:endParaRPr sz="5400" b="1" cap="non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p5"/>
          <p:cNvCxnSpPr/>
          <p:nvPr/>
        </p:nvCxnSpPr>
        <p:spPr>
          <a:xfrm>
            <a:off x="1100333" y="2095699"/>
            <a:ext cx="965534" cy="2583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5"/>
          <p:cNvCxnSpPr/>
          <p:nvPr/>
        </p:nvCxnSpPr>
        <p:spPr>
          <a:xfrm>
            <a:off x="6716365" y="2027578"/>
            <a:ext cx="1773468" cy="2583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262" y="173736"/>
            <a:ext cx="5362370" cy="412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"/>
          <p:cNvPicPr preferRelativeResize="0"/>
          <p:nvPr/>
        </p:nvPicPr>
        <p:blipFill rotWithShape="1">
          <a:blip r:embed="rId4">
            <a:alphaModFix/>
          </a:blip>
          <a:srcRect b="6078"/>
          <a:stretch/>
        </p:blipFill>
        <p:spPr>
          <a:xfrm>
            <a:off x="6508377" y="282388"/>
            <a:ext cx="4949055" cy="4042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7603" y="4306824"/>
            <a:ext cx="9586914" cy="2231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/>
          <p:nvPr/>
        </p:nvSpPr>
        <p:spPr>
          <a:xfrm>
            <a:off x="4475212" y="2081302"/>
            <a:ext cx="218821" cy="49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7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7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pic>
        <p:nvPicPr>
          <p:cNvPr id="276" name="Google Shape;27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9533" y="1446632"/>
            <a:ext cx="6115050" cy="500280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77" name="Google Shape;27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7"/>
          <p:cNvSpPr/>
          <p:nvPr/>
        </p:nvSpPr>
        <p:spPr>
          <a:xfrm>
            <a:off x="448802" y="225252"/>
            <a:ext cx="11347504" cy="10096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9" name="Google Shape;279;p7"/>
          <p:cNvCxnSpPr/>
          <p:nvPr/>
        </p:nvCxnSpPr>
        <p:spPr>
          <a:xfrm>
            <a:off x="4515552" y="4035865"/>
            <a:ext cx="1664838" cy="50180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0" name="Google Shape;280;p7"/>
          <p:cNvCxnSpPr/>
          <p:nvPr/>
        </p:nvCxnSpPr>
        <p:spPr>
          <a:xfrm>
            <a:off x="5647765" y="4305283"/>
            <a:ext cx="1317811" cy="13447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7"/>
          <p:cNvCxnSpPr/>
          <p:nvPr/>
        </p:nvCxnSpPr>
        <p:spPr>
          <a:xfrm>
            <a:off x="5004939" y="3073186"/>
            <a:ext cx="1758932" cy="36675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2" name="Google Shape;282;p7"/>
          <p:cNvCxnSpPr/>
          <p:nvPr/>
        </p:nvCxnSpPr>
        <p:spPr>
          <a:xfrm>
            <a:off x="3666955" y="3288513"/>
            <a:ext cx="1928673" cy="27702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3" name="Google Shape;28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3248" y="217028"/>
            <a:ext cx="7737219" cy="10947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7"/>
          <p:cNvCxnSpPr/>
          <p:nvPr/>
        </p:nvCxnSpPr>
        <p:spPr>
          <a:xfrm>
            <a:off x="5870958" y="4908176"/>
            <a:ext cx="2237619" cy="53789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5" name="Google Shape;285;p7"/>
          <p:cNvCxnSpPr/>
          <p:nvPr/>
        </p:nvCxnSpPr>
        <p:spPr>
          <a:xfrm>
            <a:off x="4964898" y="5251323"/>
            <a:ext cx="2404090" cy="64546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7"/>
          <p:cNvCxnSpPr/>
          <p:nvPr/>
        </p:nvCxnSpPr>
        <p:spPr>
          <a:xfrm>
            <a:off x="4508922" y="2107779"/>
            <a:ext cx="2254949" cy="3085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7"/>
          <p:cNvCxnSpPr/>
          <p:nvPr/>
        </p:nvCxnSpPr>
        <p:spPr>
          <a:xfrm>
            <a:off x="3647087" y="2327390"/>
            <a:ext cx="569009" cy="1344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8" name="Google Shape;288;p7"/>
          <p:cNvCxnSpPr/>
          <p:nvPr/>
        </p:nvCxnSpPr>
        <p:spPr>
          <a:xfrm>
            <a:off x="6491266" y="2747846"/>
            <a:ext cx="1711440" cy="35982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9" name="Google Shape;289;p7"/>
          <p:cNvCxnSpPr/>
          <p:nvPr/>
        </p:nvCxnSpPr>
        <p:spPr>
          <a:xfrm>
            <a:off x="4659837" y="5651913"/>
            <a:ext cx="1317811" cy="1344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7"/>
          <p:cNvCxnSpPr/>
          <p:nvPr/>
        </p:nvCxnSpPr>
        <p:spPr>
          <a:xfrm>
            <a:off x="4354036" y="2334184"/>
            <a:ext cx="1928673" cy="2770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7"/>
          <p:cNvCxnSpPr/>
          <p:nvPr/>
        </p:nvCxnSpPr>
        <p:spPr>
          <a:xfrm>
            <a:off x="6239736" y="4092769"/>
            <a:ext cx="1129252" cy="26058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7"/>
          <p:cNvCxnSpPr/>
          <p:nvPr/>
        </p:nvCxnSpPr>
        <p:spPr>
          <a:xfrm>
            <a:off x="3647087" y="4266992"/>
            <a:ext cx="1671285" cy="38291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7"/>
          <p:cNvCxnSpPr/>
          <p:nvPr/>
        </p:nvCxnSpPr>
        <p:spPr>
          <a:xfrm>
            <a:off x="3606746" y="4031252"/>
            <a:ext cx="861835" cy="6724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4" name="Google Shape;294;p7"/>
          <p:cNvCxnSpPr/>
          <p:nvPr/>
        </p:nvCxnSpPr>
        <p:spPr>
          <a:xfrm>
            <a:off x="4895031" y="4650921"/>
            <a:ext cx="2869874" cy="57641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7"/>
          <p:cNvCxnSpPr/>
          <p:nvPr/>
        </p:nvCxnSpPr>
        <p:spPr>
          <a:xfrm>
            <a:off x="8047840" y="4708562"/>
            <a:ext cx="185009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6" name="Google Shape;296;p7"/>
          <p:cNvCxnSpPr/>
          <p:nvPr/>
        </p:nvCxnSpPr>
        <p:spPr>
          <a:xfrm>
            <a:off x="3693849" y="4869926"/>
            <a:ext cx="2119762" cy="34515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7"/>
          <p:cNvCxnSpPr/>
          <p:nvPr/>
        </p:nvCxnSpPr>
        <p:spPr>
          <a:xfrm>
            <a:off x="4032937" y="5979288"/>
            <a:ext cx="3336051" cy="5744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p7"/>
          <p:cNvCxnSpPr/>
          <p:nvPr/>
        </p:nvCxnSpPr>
        <p:spPr>
          <a:xfrm>
            <a:off x="7157650" y="3719959"/>
            <a:ext cx="1045056" cy="2689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" name="Google Shape;299;p7"/>
          <p:cNvCxnSpPr/>
          <p:nvPr/>
        </p:nvCxnSpPr>
        <p:spPr>
          <a:xfrm>
            <a:off x="3727242" y="4645167"/>
            <a:ext cx="1045056" cy="2689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0" name="Google Shape;300;p7"/>
          <p:cNvCxnSpPr/>
          <p:nvPr/>
        </p:nvCxnSpPr>
        <p:spPr>
          <a:xfrm>
            <a:off x="3650697" y="5245214"/>
            <a:ext cx="1230339" cy="26893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1" name="Google Shape;301;p7"/>
          <p:cNvCxnSpPr/>
          <p:nvPr/>
        </p:nvCxnSpPr>
        <p:spPr>
          <a:xfrm>
            <a:off x="5509956" y="542563"/>
            <a:ext cx="2254949" cy="3085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2" name="Google Shape;302;p7"/>
          <p:cNvCxnSpPr/>
          <p:nvPr/>
        </p:nvCxnSpPr>
        <p:spPr>
          <a:xfrm>
            <a:off x="8140344" y="527792"/>
            <a:ext cx="1711440" cy="35982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7"/>
          <p:cNvCxnSpPr/>
          <p:nvPr/>
        </p:nvCxnSpPr>
        <p:spPr>
          <a:xfrm>
            <a:off x="2612582" y="877051"/>
            <a:ext cx="1711440" cy="35982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"/>
          <p:cNvSpPr txBox="1"/>
          <p:nvPr/>
        </p:nvSpPr>
        <p:spPr>
          <a:xfrm>
            <a:off x="4447607" y="1602310"/>
            <a:ext cx="246425" cy="412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8"/>
          <p:cNvPicPr preferRelativeResize="0"/>
          <p:nvPr/>
        </p:nvPicPr>
        <p:blipFill rotWithShape="1">
          <a:blip r:embed="rId3">
            <a:alphaModFix/>
          </a:blip>
          <a:srcRect l="-2622" t="-1638" r="-2712" b="-1689"/>
          <a:stretch/>
        </p:blipFill>
        <p:spPr>
          <a:xfrm>
            <a:off x="174252" y="6036728"/>
            <a:ext cx="500975" cy="72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1119" y="5875077"/>
            <a:ext cx="1403864" cy="91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1379" y="187522"/>
            <a:ext cx="8708820" cy="626191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8"/>
          <p:cNvSpPr txBox="1"/>
          <p:nvPr/>
        </p:nvSpPr>
        <p:spPr>
          <a:xfrm>
            <a:off x="874645" y="6449439"/>
            <a:ext cx="6682902" cy="25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9A4E"/>
                </a:solidFill>
                <a:latin typeface="Lato Black"/>
                <a:ea typeface="Lato Black"/>
                <a:cs typeface="Lato Black"/>
                <a:sym typeface="Lato Black"/>
              </a:rPr>
              <a:t>www.phuongnam.edu.vn</a:t>
            </a:r>
            <a:endParaRPr/>
          </a:p>
        </p:txBody>
      </p:sp>
      <p:sp>
        <p:nvSpPr>
          <p:cNvPr id="313" name="Google Shape;313;p8"/>
          <p:cNvSpPr txBox="1"/>
          <p:nvPr/>
        </p:nvSpPr>
        <p:spPr>
          <a:xfrm>
            <a:off x="3384411" y="2145278"/>
            <a:ext cx="3647596" cy="5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 continuous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8"/>
          <p:cNvSpPr txBox="1"/>
          <p:nvPr/>
        </p:nvSpPr>
        <p:spPr>
          <a:xfrm>
            <a:off x="3439003" y="3077839"/>
            <a:ext cx="3647596" cy="5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 continuous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8"/>
          <p:cNvSpPr txBox="1"/>
          <p:nvPr/>
        </p:nvSpPr>
        <p:spPr>
          <a:xfrm>
            <a:off x="3439003" y="5796332"/>
            <a:ext cx="3647596" cy="5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 continuous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8"/>
          <p:cNvSpPr txBox="1"/>
          <p:nvPr/>
        </p:nvSpPr>
        <p:spPr>
          <a:xfrm>
            <a:off x="3439003" y="3996031"/>
            <a:ext cx="3647596" cy="5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 simple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8"/>
          <p:cNvSpPr txBox="1"/>
          <p:nvPr/>
        </p:nvSpPr>
        <p:spPr>
          <a:xfrm>
            <a:off x="3439003" y="4497395"/>
            <a:ext cx="3647596" cy="53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present simple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"/>
          <p:cNvSpPr/>
          <p:nvPr/>
        </p:nvSpPr>
        <p:spPr>
          <a:xfrm>
            <a:off x="448802" y="225252"/>
            <a:ext cx="11347504" cy="100965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0540" y="225252"/>
            <a:ext cx="9256626" cy="101051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9"/>
          <p:cNvSpPr txBox="1"/>
          <p:nvPr/>
        </p:nvSpPr>
        <p:spPr>
          <a:xfrm>
            <a:off x="949496" y="1462137"/>
            <a:ext cx="10055441" cy="4894729"/>
          </a:xfrm>
          <a:prstGeom prst="rect">
            <a:avLst/>
          </a:prstGeom>
          <a:solidFill>
            <a:srgbClr val="E1EFD8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9616" y="1499616"/>
            <a:ext cx="8586216" cy="481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376</Words>
  <Application>Microsoft Office PowerPoint</Application>
  <PresentationFormat>Widescreen</PresentationFormat>
  <Paragraphs>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Ribeye</vt:lpstr>
      <vt:lpstr>Calibri</vt:lpstr>
      <vt:lpstr>Noto Sans Symbols</vt:lpstr>
      <vt:lpstr>Lato Black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PC</cp:lastModifiedBy>
  <cp:revision>5</cp:revision>
  <dcterms:created xsi:type="dcterms:W3CDTF">2021-04-22T17:27:42Z</dcterms:created>
  <dcterms:modified xsi:type="dcterms:W3CDTF">2022-08-04T06:12:43Z</dcterms:modified>
</cp:coreProperties>
</file>